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  <p:sldMasterId id="2147483656" r:id="rId2"/>
  </p:sldMasterIdLst>
  <p:notesMasterIdLst>
    <p:notesMasterId r:id="rId15"/>
  </p:notesMasterIdLst>
  <p:handoutMasterIdLst>
    <p:handoutMasterId r:id="rId16"/>
  </p:handoutMasterIdLst>
  <p:sldIdLst>
    <p:sldId id="262" r:id="rId3"/>
    <p:sldId id="260" r:id="rId4"/>
    <p:sldId id="257" r:id="rId5"/>
    <p:sldId id="258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59" r:id="rId14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4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07585C-A97C-454E-924F-69B7EF8FE5B8}" v="12" dt="2022-12-09T22:24:00.3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3"/>
  </p:normalViewPr>
  <p:slideViewPr>
    <p:cSldViewPr snapToGrid="0" snapToObjects="1" showGuides="1">
      <p:cViewPr varScale="1">
        <p:scale>
          <a:sx n="109" d="100"/>
          <a:sy n="109" d="100"/>
        </p:scale>
        <p:origin x="636" y="108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A7E84B11-8086-A046-B6B7-F7A9DB5EA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AE5F8304-EF8E-7A48-A3EC-256BB4EB24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0746FA-9F78-5A43-BFD1-03D27A7F3C92}" type="datetimeFigureOut">
              <a:rPr lang="cs-CZ" smtClean="0"/>
              <a:t>09.12.2022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CE85A97-9D2F-A74D-874B-B462CB8C63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CB02496D-CD03-4446-AD06-43B91E1688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CC9C5-FF55-F544-A6D3-2B14C7549CF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3421827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2D10F-BC7E-0545-A8D3-D708044527A6}" type="datetimeFigureOut">
              <a:rPr lang="cs-CZ" smtClean="0"/>
              <a:t>09.12.2022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cs-CZ"/>
              <a:t>Upravte styly předlohy textu.
Druhá úroveň
Třetí úroveň
Čtvrtá úroveň
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477E90-4C3A-1A40-BB34-28A95E688A1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5024213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64867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9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7D897E9-BC38-BB47-8EC0-73C42DD517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5168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7D897E9-BC38-BB47-8EC0-73C42DD517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592802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49D4D9A-0EBF-1E44-82EE-7C7911531DB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96024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83763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9813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7D897E9-BC38-BB47-8EC0-73C42DD517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62080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7D897E9-BC38-BB47-8EC0-73C42DD517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88809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7D897E9-BC38-BB47-8EC0-73C42DD517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60671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6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7D897E9-BC38-BB47-8EC0-73C42DD517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70374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7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7D897E9-BC38-BB47-8EC0-73C42DD517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71560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8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7D897E9-BC38-BB47-8EC0-73C42DD517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4233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62F60A5-AF07-B541-AE6A-88569EB764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45" y="1122363"/>
            <a:ext cx="11807825" cy="20542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2AB18D6-A597-8B4E-A383-BD55E7799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45" y="3602037"/>
            <a:ext cx="11797067" cy="259873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EDE463D-611E-7641-BE67-E50FAADA5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AFFB-D433-B047-9BA8-E42A060EB3E7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1BC9F34-E144-0247-B652-197C07073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76199" y="6356349"/>
            <a:ext cx="9896625" cy="320377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C838B55-B834-7B40-AB95-C477904CC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53927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85BBB-390C-8746-8F6D-62B6435F2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52AC7-CCB6-7743-BA17-958390688A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7134D6-2490-5248-8BDE-DBC857FAD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26196-17B1-8245-A58A-F8CFE5261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09.12.2022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613EA-3698-4344-847F-E2367A8ED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666FBF-FFBF-9746-9924-D6ECC8F22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0720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015BE-E091-174E-9BC7-1C1BCA6D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7750E-8FBE-E846-AB80-9F86414BC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21511B-D22A-1245-A98E-3D2AFE55B5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A5B39B-BFEB-134C-AB6F-4AB601CEDC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7821D6-D3D4-CF41-A511-5A5AC1081B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5C7EB4-86D6-B743-9954-71FAD9D0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09.12.2022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C364A0-F572-C149-849B-B307CD8B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F28744-8951-9A4F-A3AA-DD575AE0E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779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72057-05C0-D143-BA44-BD676CD9C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09.12.2022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3BE2FB-8405-5C4E-A05E-0DC323AF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D6ECD-2072-7649-8717-F6947C57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2331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499B7-157B-F045-9923-D12EED65E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47F9E-6176-9946-A28B-E20C2D515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D7A46-18AB-7B43-B05D-7EC3E7A08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09.12.2022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A48DC-3CD9-9542-B18D-D6CC3077A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A9E0-9FA1-6145-9530-79E7D73F3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68502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5C6A7C0-0649-6040-A91B-A51D8870E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A670A8E-FAF4-EB48-A95A-5A580126D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600"/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65CAB9C-0386-8B4F-99ED-91992F801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E2BD-95EA-854F-BAB8-0CF99DE8AA7D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733C643-BAC6-384B-8391-4C4A373E6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6349"/>
            <a:ext cx="9937749" cy="309266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E1B1056-E9A4-E849-AFE0-99640ED4F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58123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9501A35-F9F4-C746-910A-0AB6C44A2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593868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E501E6E-0516-434B-9AFD-79C0FAE7D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807746"/>
            <a:ext cx="11796416" cy="337790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1AAA1F3-AAB7-A046-B5C1-7E0FED02F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6486-B92A-5D40-B65E-EA3DE825AE5B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7E67D82-BA89-E943-BE3E-6FD326C11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47011"/>
            <a:ext cx="9937749" cy="318604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35E7D21-DA7F-BC4B-ADBF-66F03AA08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380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FE10C0C-49DB-714B-8253-3919EEAB2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9716" cy="1021977"/>
          </a:xfrm>
        </p:spPr>
        <p:txBody>
          <a:bodyPr/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AE45FF5-CFF7-BC4B-BE44-7DE11320BA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2846" y="2162287"/>
            <a:ext cx="5785204" cy="4014676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E0186BD-CCF8-814D-8F98-56078DF4C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49" y="2162285"/>
            <a:ext cx="5795963" cy="403849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0C9FC7B-3212-0C45-8BA4-BD25FC408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2B60A-F8EB-A649-BA02-2207FB45044B}" type="datetime3">
              <a:rPr lang="cs-CZ" smtClean="0"/>
              <a:t>09/12/22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B71C6E2-9DD7-8649-B049-1FBCF5CC8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2876"/>
            <a:ext cx="9937749" cy="312739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AD2E780-8CA4-694B-B7E2-70742E384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043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9E3C6D-02AA-BD44-84A9-B919C331D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3315A8E6-4C0A-AA4C-9079-37AC28721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6160E-3D53-D847-9A74-1C37BCEA757F}" type="datetime3">
              <a:rPr lang="cs-CZ" smtClean="0"/>
              <a:t>09/12/22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8BB6F38-4D44-9840-89C1-FF42C22B0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2876"/>
            <a:ext cx="9937749" cy="312739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203DEF9F-619E-514F-B49B-61758FC00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52448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7414C914-950A-7942-B0E9-3FEB6F7F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BDC4E-A034-0F4F-963D-96AE1C40BED7}" type="datetime3">
              <a:rPr lang="cs-CZ" smtClean="0"/>
              <a:t>09/12/22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0DCF0096-0579-6045-8D0F-A71D64397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6349"/>
            <a:ext cx="9937749" cy="309266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0E670FDF-F365-974E-B39A-0DEC9CD46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9708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A41D-18F5-2B4E-BE99-D6457D846C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0582C-01B7-3F42-AD28-9B7DF4DD5F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C3A37-4F77-534E-9AF3-D82BFE15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09.12.2022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DCCB8-70AD-574C-9AA9-B02DA9D9D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3117F-487E-494C-9FA1-CB037C2CB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59165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56EA4-94EE-9E4C-9451-0C053C35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0C682-265E-EE41-A540-118A3A390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DCE98-8002-BC4F-85CF-80F1678C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09.12.2022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00820-F6DD-5A4F-80F7-CAC42703D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03D53-E799-BF42-83F0-6B6D5E020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04107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D3AB-3AE5-6C49-B89B-0B3333B9A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51D72-6450-1245-B950-D14EEE9BC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A13D4-2C24-4B4C-A527-271234776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09.12.2022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6D41A-5F70-D542-B768-4CA673DB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84A22-3709-7E43-ADD3-04B31F1D2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1223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E6D6CC12-ACA0-634F-80C9-398209300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 dirty="0"/>
              <a:t>Nadpis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7F40DBE-8FC7-7448-B1A4-0F1683F3C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294" y="2229316"/>
            <a:ext cx="11798619" cy="3973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cs-CZ" dirty="0"/>
              <a:t>Upravte styly předlohy textu.
Druhá úroveň
Třetí úroveň
Čtvrtá úroveň
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6F516F3-F99B-5944-9236-CEAA13395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03497" y="6356350"/>
            <a:ext cx="926054" cy="3127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D0002-C91F-8548-89A7-9BF65FF7DADF}" type="datetime3">
              <a:rPr lang="cs-CZ" smtClean="0"/>
              <a:t>09/12/22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6D98F16-2029-8D49-91DD-2C737D88D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2213" y="6356349"/>
            <a:ext cx="612775" cy="3127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44BAA-1A06-B141-8215-9D88CF6A7203}" type="slidenum">
              <a:rPr lang="cs-CZ" smtClean="0"/>
              <a:pPr/>
              <a:t>‹#›</a:t>
            </a:fld>
            <a:endParaRPr lang="cs-CZ" dirty="0"/>
          </a:p>
        </p:txBody>
      </p:sp>
      <p:sp>
        <p:nvSpPr>
          <p:cNvPr id="10" name="Zástupný symbol pro zápatí 9">
            <a:extLst>
              <a:ext uri="{FF2B5EF4-FFF2-40B4-BE49-F238E27FC236}">
                <a16:creationId xmlns:a16="http://schemas.microsoft.com/office/drawing/2014/main" id="{D62A909B-22CA-3945-A5C2-F5DBFE050F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7129" y="6356351"/>
            <a:ext cx="9935695" cy="3127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cs-CZ"/>
              <a:t>text</a:t>
            </a:r>
            <a:endParaRPr lang="cs-CZ" dirty="0"/>
          </a:p>
        </p:txBody>
      </p:sp>
      <p:pic>
        <p:nvPicPr>
          <p:cNvPr id="115" name="Obrázek 114" descr="Obsah obrázku objekt&#10;&#10;&#10;&#10;Popis se vygeneroval automaticky.">
            <a:extLst>
              <a:ext uri="{FF2B5EF4-FFF2-40B4-BE49-F238E27FC236}">
                <a16:creationId xmlns:a16="http://schemas.microsoft.com/office/drawing/2014/main" id="{34160F34-9C07-514A-AC68-C92803752D46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02846" y="199671"/>
            <a:ext cx="52832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05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73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19" userDrawn="1">
          <p15:clr>
            <a:srgbClr val="F26B43"/>
          </p15:clr>
        </p15:guide>
        <p15:guide id="4" orient="horz" pos="4201" userDrawn="1">
          <p15:clr>
            <a:srgbClr val="F26B43"/>
          </p15:clr>
        </p15:guide>
        <p15:guide id="5" pos="121" userDrawn="1">
          <p15:clr>
            <a:srgbClr val="F26B43"/>
          </p15:clr>
        </p15:guide>
        <p15:guide id="6" pos="7559" userDrawn="1">
          <p15:clr>
            <a:srgbClr val="F26B43"/>
          </p15:clr>
        </p15:guide>
        <p15:guide id="7" pos="3772" userDrawn="1">
          <p15:clr>
            <a:srgbClr val="F26B43"/>
          </p15:clr>
        </p15:guide>
        <p15:guide id="8" pos="3908" userDrawn="1">
          <p15:clr>
            <a:srgbClr val="F26B43"/>
          </p15:clr>
        </p15:guide>
        <p15:guide id="9" orient="horz" pos="2001" userDrawn="1">
          <p15:clr>
            <a:srgbClr val="F26B43"/>
          </p15:clr>
        </p15:guide>
        <p15:guide id="10" pos="7151" userDrawn="1">
          <p15:clr>
            <a:srgbClr val="F26B43"/>
          </p15:clr>
        </p15:guide>
        <p15:guide id="11" pos="7038" userDrawn="1">
          <p15:clr>
            <a:srgbClr val="F26B43"/>
          </p15:clr>
        </p15:guide>
        <p15:guide id="12" orient="horz" pos="3997" userDrawn="1">
          <p15:clr>
            <a:srgbClr val="F26B43"/>
          </p15:clr>
        </p15:guide>
        <p15:guide id="13" pos="3659" userDrawn="1">
          <p15:clr>
            <a:srgbClr val="F26B43"/>
          </p15:clr>
        </p15:guide>
        <p15:guide id="14" orient="horz" pos="2432" userDrawn="1">
          <p15:clr>
            <a:srgbClr val="F26B43"/>
          </p15:clr>
        </p15:guide>
        <p15:guide id="15" orient="horz" pos="3906" userDrawn="1">
          <p15:clr>
            <a:srgbClr val="F26B43"/>
          </p15:clr>
        </p15:guide>
        <p15:guide id="16" orient="horz" pos="527" userDrawn="1">
          <p15:clr>
            <a:srgbClr val="F26B43"/>
          </p15:clr>
        </p15:guide>
        <p15:guide id="17" orient="horz" pos="663" userDrawn="1">
          <p15:clr>
            <a:srgbClr val="F26B43"/>
          </p15:clr>
        </p15:guide>
        <p15:guide id="18" pos="710" userDrawn="1">
          <p15:clr>
            <a:srgbClr val="F26B43"/>
          </p15:clr>
        </p15:guide>
        <p15:guide id="19" pos="77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22C198-AF9F-0A41-9A82-28EC7DDD7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5F5F5-E124-A54B-9981-D7FA5E3DE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942D7-B669-9940-B52D-60CF522EFE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7BC748-752E-9E47-952B-1B6B12A8FBCB}" type="datetimeFigureOut">
              <a:rPr lang="cs-CZ" smtClean="0"/>
              <a:t>09.12.2022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2DEF7-65E0-8647-8D41-57980F1E5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E33C7-0C21-634B-9232-89AED6692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09919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3" r:id="rId6"/>
    <p:sldLayoutId id="214748366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>
            <a:extLst>
              <a:ext uri="{FF2B5EF4-FFF2-40B4-BE49-F238E27FC236}">
                <a16:creationId xmlns:a16="http://schemas.microsoft.com/office/drawing/2014/main" id="{31BD6DA5-9406-D149-A9F0-945994702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500" y="6156960"/>
            <a:ext cx="1651000" cy="190500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8AA61AF7-0A68-1346-8A03-3E8C31A1B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899340"/>
            <a:ext cx="5334000" cy="1117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7B8831-8F35-FF42-902D-9F4408DAA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6650" y="2748070"/>
            <a:ext cx="73787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575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EF4B41-BB50-8241-8561-4876AA5C6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</p:spPr>
        <p:txBody>
          <a:bodyPr>
            <a:normAutofit/>
          </a:bodyPr>
          <a:lstStyle/>
          <a:p>
            <a:r>
              <a:rPr lang="cs-CZ" sz="4400" dirty="0">
                <a:solidFill>
                  <a:srgbClr val="00A499"/>
                </a:solidFill>
              </a:rPr>
              <a:t>Funkční závislosti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9E0A9F-6A06-914F-8AA0-3014FE5C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2A0F4-BF1A-6943-90A1-C642162085CA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754BDB5-6540-C34B-8087-39B427E48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DS1 - Projekt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574110D-4796-BA41-9260-93FD77ED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9</a:t>
            </a:fld>
            <a:endParaRPr lang="cs-CZ"/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60221651-772C-BE64-8F14-157F8BA1D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797" y="2076223"/>
            <a:ext cx="6282549" cy="4052015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Tabulka </a:t>
            </a:r>
            <a:r>
              <a:rPr lang="cs-CZ" sz="1800" b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sessions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Množina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Id_session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 type, start, end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Minimalizace množiny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Uvedenou množinu nelze dále minimalizovat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Uzávěry: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id_session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}+ = 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id_session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type, start, end 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Klíče: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 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id_session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Nominální forma: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BNCF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– pro každou FZ platí, že její levá strana je klíč nebo jeho nadmnožina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086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EF4B41-BB50-8241-8561-4876AA5C6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</p:spPr>
        <p:txBody>
          <a:bodyPr>
            <a:normAutofit/>
          </a:bodyPr>
          <a:lstStyle/>
          <a:p>
            <a:r>
              <a:rPr lang="cs-CZ" sz="4400" dirty="0">
                <a:solidFill>
                  <a:srgbClr val="00A499"/>
                </a:solidFill>
              </a:rPr>
              <a:t>Funkční závislosti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9E0A9F-6A06-914F-8AA0-3014FE5C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2A0F4-BF1A-6943-90A1-C642162085CA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754BDB5-6540-C34B-8087-39B427E48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DS1 - Projekt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574110D-4796-BA41-9260-93FD77ED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10</a:t>
            </a:fld>
            <a:endParaRPr lang="cs-CZ"/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60221651-772C-BE64-8F14-157F8BA1D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797" y="2076223"/>
            <a:ext cx="6282549" cy="4052015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Tabulka </a:t>
            </a:r>
            <a:r>
              <a:rPr lang="cs-CZ" sz="1800" b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lap_statistics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Množina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Id_statistic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 lap,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lap_time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id_session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id_diver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Minimalizace množiny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Uvedenou množinu nelze dále minimalizovat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Uzávěry: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id_statistic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}+ = 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id_statistic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lap,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lap_time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id_session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id_diver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Klíče: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 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id_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statistic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Nominální forma: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BNCF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– pro každou FZ platí, že její levá strana je klíč nebo jeho nadmnožina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283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49EA5466-EA04-5F40-8B3D-430DA20B8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98574-6581-B943-9544-53578E1A0E6E}" type="datetime3">
              <a:rPr lang="cs-CZ" smtClean="0"/>
              <a:t>09/12/22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1B228093-4893-764A-89E9-6B9C6335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DS1 - Projekt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C5A0DD5F-9D7C-234D-BBCB-4B088545D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11</a:t>
            </a:fld>
            <a:endParaRPr lang="cs-CZ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EDDB3C1C-78A3-FD45-9288-66B6297FA8A9}"/>
              </a:ext>
            </a:extLst>
          </p:cNvPr>
          <p:cNvSpPr/>
          <p:nvPr/>
        </p:nvSpPr>
        <p:spPr>
          <a:xfrm>
            <a:off x="3451861" y="1840230"/>
            <a:ext cx="5280660" cy="707886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cs-CZ" sz="4000" b="1" dirty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Děkuji za pozornost</a:t>
            </a:r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8408D255-5881-3A44-BC2B-29C775205970}"/>
              </a:ext>
            </a:extLst>
          </p:cNvPr>
          <p:cNvSpPr/>
          <p:nvPr/>
        </p:nvSpPr>
        <p:spPr>
          <a:xfrm>
            <a:off x="3048000" y="3500527"/>
            <a:ext cx="6096000" cy="6771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cs-CZ" sz="2000" b="1" dirty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Vít Vlašánek</a:t>
            </a:r>
          </a:p>
          <a:p>
            <a:pPr algn="ctr"/>
            <a:endParaRPr lang="cs-CZ" dirty="0"/>
          </a:p>
        </p:txBody>
      </p:sp>
      <p:pic>
        <p:nvPicPr>
          <p:cNvPr id="1028" name="Picture 4" descr="991.1 GT3 - SP Motorsports">
            <a:extLst>
              <a:ext uri="{FF2B5EF4-FFF2-40B4-BE49-F238E27FC236}">
                <a16:creationId xmlns:a16="http://schemas.microsoft.com/office/drawing/2014/main" id="{C80C6E33-50BB-1A25-0CD4-DA75C2317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462" y="4447310"/>
            <a:ext cx="4162426" cy="1801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entley Continental GT3 R Racing Car | Bentley continental, Bentley, Race  cars">
            <a:extLst>
              <a:ext uri="{FF2B5EF4-FFF2-40B4-BE49-F238E27FC236}">
                <a16:creationId xmlns:a16="http://schemas.microsoft.com/office/drawing/2014/main" id="{B7E0C123-5484-EBCA-DF3F-F6450A1DFC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88" y="4679429"/>
            <a:ext cx="4162426" cy="164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417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>
            <a:extLst>
              <a:ext uri="{FF2B5EF4-FFF2-40B4-BE49-F238E27FC236}">
                <a16:creationId xmlns:a16="http://schemas.microsoft.com/office/drawing/2014/main" id="{CDBB262C-B8FA-D5E9-0BF8-6CA51CD022C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-13218" y="-1278812"/>
            <a:ext cx="12205218" cy="8136812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F16C7814-19D0-D044-AD35-ED9091139A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sz="4800" dirty="0">
                <a:solidFill>
                  <a:srgbClr val="00A499"/>
                </a:solidFill>
              </a:rPr>
              <a:t>INFORMAČNÍ SYSTÉM LIGY AUTOMOBILOVÝCH ZÁVODŮ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3462E6A-BA43-6348-924A-E49976C562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Vít Vlašánek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98121F1-3D8E-594F-90DB-4F0B98C0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AFFB-D433-B047-9BA8-E42A060EB3E7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AECFA50-A063-9142-88B9-F0C90FFC9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DS1 - Projekt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4A7925D-4BBE-3C40-9FF4-E30546487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01649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cs-CZ" sz="4400" dirty="0">
                <a:solidFill>
                  <a:srgbClr val="00A499"/>
                </a:solidFill>
              </a:rPr>
              <a:t>Proč?</a:t>
            </a:r>
            <a:r>
              <a:rPr lang="cs-CZ" dirty="0">
                <a:solidFill>
                  <a:srgbClr val="00A499"/>
                </a:solidFill>
              </a:rPr>
              <a:t> 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275114"/>
            <a:ext cx="11796416" cy="39105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sz="2000" dirty="0"/>
              <a:t>Evidence týmů, vozidel, závodníků a závodů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sz="2000" dirty="0"/>
              <a:t>Vypisování nových závodů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sz="2000" dirty="0"/>
              <a:t>Přihlašování na budoucí závody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sz="2000" dirty="0"/>
              <a:t>Počítání výsledků, bodů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DS1 - Projekt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97591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Zástupný obsah 6">
            <a:extLst>
              <a:ext uri="{FF2B5EF4-FFF2-40B4-BE49-F238E27FC236}">
                <a16:creationId xmlns:a16="http://schemas.microsoft.com/office/drawing/2014/main" id="{3901B606-C144-D8EC-E3D5-A947DD8B9C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3130" y="1777635"/>
            <a:ext cx="5545739" cy="457871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30EF4B41-BB50-8241-8561-4876AA5C6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</p:spPr>
        <p:txBody>
          <a:bodyPr>
            <a:normAutofit/>
          </a:bodyPr>
          <a:lstStyle/>
          <a:p>
            <a:r>
              <a:rPr lang="cs-CZ" sz="4400" dirty="0">
                <a:solidFill>
                  <a:srgbClr val="00A499"/>
                </a:solidFill>
              </a:rPr>
              <a:t>Konceptuální model</a:t>
            </a:r>
            <a:r>
              <a:rPr lang="cs-CZ" dirty="0">
                <a:solidFill>
                  <a:srgbClr val="00A499"/>
                </a:solidFill>
              </a:rPr>
              <a:t> 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9E0A9F-6A06-914F-8AA0-3014FE5C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2A0F4-BF1A-6943-90A1-C642162085CA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754BDB5-6540-C34B-8087-39B427E48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DS1 - Projekt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574110D-4796-BA41-9260-93FD77ED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29180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EF4B41-BB50-8241-8561-4876AA5C6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</p:spPr>
        <p:txBody>
          <a:bodyPr>
            <a:normAutofit/>
          </a:bodyPr>
          <a:lstStyle/>
          <a:p>
            <a:r>
              <a:rPr lang="cs-CZ" sz="4400" dirty="0">
                <a:solidFill>
                  <a:srgbClr val="00A499"/>
                </a:solidFill>
              </a:rPr>
              <a:t>Funkční závislosti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9E0A9F-6A06-914F-8AA0-3014FE5C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2A0F4-BF1A-6943-90A1-C642162085CA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754BDB5-6540-C34B-8087-39B427E48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DS1 - Projekt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574110D-4796-BA41-9260-93FD77ED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4</a:t>
            </a:fld>
            <a:endParaRPr lang="cs-CZ"/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60221651-772C-BE64-8F14-157F8BA1D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295" y="2229316"/>
            <a:ext cx="5894705" cy="3973942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Tabulka </a:t>
            </a: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Množina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representative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base_location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representative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website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base_location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name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website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representative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base_location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name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representative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website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base_location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cs-CZ" dirty="0"/>
          </a:p>
        </p:txBody>
      </p:sp>
      <p:sp>
        <p:nvSpPr>
          <p:cNvPr id="9" name="Zástupný obsah 7">
            <a:extLst>
              <a:ext uri="{FF2B5EF4-FFF2-40B4-BE49-F238E27FC236}">
                <a16:creationId xmlns:a16="http://schemas.microsoft.com/office/drawing/2014/main" id="{2CA36074-420D-3312-21D7-806E5273CA6C}"/>
              </a:ext>
            </a:extLst>
          </p:cNvPr>
          <p:cNvSpPr txBox="1">
            <a:spLocks/>
          </p:cNvSpPr>
          <p:nvPr/>
        </p:nvSpPr>
        <p:spPr>
          <a:xfrm>
            <a:off x="6273795" y="418402"/>
            <a:ext cx="5814716" cy="6247213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Uzávěry: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id_user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}+ = 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id_user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representative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base_location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}+ = 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id_user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representative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base_location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website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}+ = 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id_user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representative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base_location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}+ = 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id_user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representative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base_location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cs-CZ" sz="18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Klíče: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 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id_user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website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a typeface="Times New Roman" panose="02020603050405020304" pitchFamily="18" charset="0"/>
              </a:rPr>
              <a:t>4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Nominální forma: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BNCF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– pro každou FZ platí, že její levá strana je klíč nebo jeho nadmnožina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66686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EF4B41-BB50-8241-8561-4876AA5C6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</p:spPr>
        <p:txBody>
          <a:bodyPr>
            <a:normAutofit/>
          </a:bodyPr>
          <a:lstStyle/>
          <a:p>
            <a:r>
              <a:rPr lang="cs-CZ" sz="4400" dirty="0">
                <a:solidFill>
                  <a:srgbClr val="00A499"/>
                </a:solidFill>
              </a:rPr>
              <a:t>Funkční závislosti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9E0A9F-6A06-914F-8AA0-3014FE5C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2A0F4-BF1A-6943-90A1-C642162085CA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754BDB5-6540-C34B-8087-39B427E48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DS1 - Projekt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574110D-4796-BA41-9260-93FD77ED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5</a:t>
            </a:fld>
            <a:endParaRPr lang="cs-CZ"/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60221651-772C-BE64-8F14-157F8BA1D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295" y="2076224"/>
            <a:ext cx="6080610" cy="4127034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Tabulka</a:t>
            </a: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b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vehicle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Množina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id_vehicle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horsepower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make,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number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model,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id_team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id_vehicle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horsepower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make, model,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id_team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model → make,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horsepower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Minimalizace množiny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id_vehicle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number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model,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id_team</a:t>
            </a:r>
            <a:b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</a:b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 základě pravidla o tranzitivitě na pravé straně vynecháme make,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horspower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a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id_vehicle</a:t>
            </a:r>
            <a:b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</a:b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 základě pravidla o tranzitivitě na pravé straně vynecháme vše kromě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id_vehicle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model → make,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horsepower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Zástupný obsah 7">
            <a:extLst>
              <a:ext uri="{FF2B5EF4-FFF2-40B4-BE49-F238E27FC236}">
                <a16:creationId xmlns:a16="http://schemas.microsoft.com/office/drawing/2014/main" id="{2CA36074-420D-3312-21D7-806E5273CA6C}"/>
              </a:ext>
            </a:extLst>
          </p:cNvPr>
          <p:cNvSpPr txBox="1">
            <a:spLocks/>
          </p:cNvSpPr>
          <p:nvPr/>
        </p:nvSpPr>
        <p:spPr>
          <a:xfrm>
            <a:off x="6371599" y="849225"/>
            <a:ext cx="5716911" cy="6247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Uzávěry: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id_vehicle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}+={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id_vehicle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horsepower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make,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number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model,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}+={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number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id_vehicle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horsepower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make, model,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Klíče: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 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id_vehicle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number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Nominální forma: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2NF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existuje závislost mezi neklíčovými atributy: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model → make,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horsepower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24616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EF4B41-BB50-8241-8561-4876AA5C6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</p:spPr>
        <p:txBody>
          <a:bodyPr>
            <a:normAutofit/>
          </a:bodyPr>
          <a:lstStyle/>
          <a:p>
            <a:r>
              <a:rPr lang="cs-CZ" sz="4400" dirty="0">
                <a:solidFill>
                  <a:srgbClr val="00A499"/>
                </a:solidFill>
              </a:rPr>
              <a:t>Funkční závislosti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9E0A9F-6A06-914F-8AA0-3014FE5C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2A0F4-BF1A-6943-90A1-C642162085CA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754BDB5-6540-C34B-8087-39B427E48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DS1 - Projekt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574110D-4796-BA41-9260-93FD77ED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6</a:t>
            </a:fld>
            <a:endParaRPr lang="cs-CZ"/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60221651-772C-BE64-8F14-157F8BA1D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295" y="2076224"/>
            <a:ext cx="6080610" cy="4127034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Tabulka </a:t>
            </a: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driver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Množina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Id_driver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surname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points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nationality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team_id_team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id_driver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surname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points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nationality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team_id_team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Minimalizace množiny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Id_driver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surname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points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nationality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team_id_team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id_driver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 základě pravidla o tranzitivitě na pravé straně vynecháme vše kromě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id_driver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Zástupný obsah 7">
            <a:extLst>
              <a:ext uri="{FF2B5EF4-FFF2-40B4-BE49-F238E27FC236}">
                <a16:creationId xmlns:a16="http://schemas.microsoft.com/office/drawing/2014/main" id="{2CA36074-420D-3312-21D7-806E5273CA6C}"/>
              </a:ext>
            </a:extLst>
          </p:cNvPr>
          <p:cNvSpPr txBox="1">
            <a:spLocks/>
          </p:cNvSpPr>
          <p:nvPr/>
        </p:nvSpPr>
        <p:spPr>
          <a:xfrm>
            <a:off x="6371599" y="849225"/>
            <a:ext cx="5716911" cy="6247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Uzávěry: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Id_driver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}+={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Id_driver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surname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points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nationality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team_id_team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}+={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,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Id_driver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surname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points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nationality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team_id_team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800"/>
              </a:spcAft>
              <a:buNone/>
            </a:pP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Klíče: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 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id_driver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e_mail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Nominální forma: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BNCF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– pro každou FZ platí, že její levá strana je klíč nebo jeho nadmnožina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948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EF4B41-BB50-8241-8561-4876AA5C6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</p:spPr>
        <p:txBody>
          <a:bodyPr>
            <a:normAutofit/>
          </a:bodyPr>
          <a:lstStyle/>
          <a:p>
            <a:r>
              <a:rPr lang="cs-CZ" sz="4400" dirty="0">
                <a:solidFill>
                  <a:srgbClr val="00A499"/>
                </a:solidFill>
              </a:rPr>
              <a:t>Funkční závislosti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9E0A9F-6A06-914F-8AA0-3014FE5C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2A0F4-BF1A-6943-90A1-C642162085CA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754BDB5-6540-C34B-8087-39B427E48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DS1 - Projekt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574110D-4796-BA41-9260-93FD77ED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7</a:t>
            </a:fld>
            <a:endParaRPr lang="cs-CZ"/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60221651-772C-BE64-8F14-157F8BA1D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797" y="2076223"/>
            <a:ext cx="6282549" cy="4052015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Tabulka </a:t>
            </a:r>
            <a:r>
              <a:rPr lang="cs-CZ" sz="1800" b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calendar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Množina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Id_event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id_qualification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laps,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fee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track,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seasson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max_cars_race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id_event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id_qualification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laps,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fee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track,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seasson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max_cars_race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Id_qualification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id_event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laps,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fee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track,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seasson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max_cars_race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Minimalizace množiny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Id_event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id_qualification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laps,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fee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track,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seasson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max_cars_race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id_event</a:t>
            </a:r>
            <a:b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</a:b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 základě pravidla o tranzitivitě na pravé straně vynecháme vše kromě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id_event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Id_qualification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id_event</a:t>
            </a:r>
            <a:b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</a:b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 základě pravidla o tranzitivitě na pravé straně vynecháme vše kromě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id_event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Zástupný obsah 7">
            <a:extLst>
              <a:ext uri="{FF2B5EF4-FFF2-40B4-BE49-F238E27FC236}">
                <a16:creationId xmlns:a16="http://schemas.microsoft.com/office/drawing/2014/main" id="{2CA36074-420D-3312-21D7-806E5273CA6C}"/>
              </a:ext>
            </a:extLst>
          </p:cNvPr>
          <p:cNvSpPr txBox="1">
            <a:spLocks/>
          </p:cNvSpPr>
          <p:nvPr/>
        </p:nvSpPr>
        <p:spPr>
          <a:xfrm>
            <a:off x="6332560" y="506724"/>
            <a:ext cx="5429696" cy="57730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Uzávěry: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Id_event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}+={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Id_event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id_qualification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laps,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fee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track,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seasson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}+={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Id_event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id_qualification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laps,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fee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track,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seasson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id_qualification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}+={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id_qualification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Id_event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laps,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fee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track,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category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seasson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max_cars_team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max_cars_race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}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Klíče: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 {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Id_event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={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id_race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id_qualification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Nominální forma: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BNCF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– pro každou FZ platí, že její levá strana je klíč nebo jeho nadmnožina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869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EF4B41-BB50-8241-8561-4876AA5C6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</p:spPr>
        <p:txBody>
          <a:bodyPr>
            <a:normAutofit/>
          </a:bodyPr>
          <a:lstStyle/>
          <a:p>
            <a:r>
              <a:rPr lang="cs-CZ" sz="4400" dirty="0">
                <a:solidFill>
                  <a:srgbClr val="00A499"/>
                </a:solidFill>
              </a:rPr>
              <a:t>Funkční závislosti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9E0A9F-6A06-914F-8AA0-3014FE5C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2A0F4-BF1A-6943-90A1-C642162085CA}" type="datetime3">
              <a:rPr lang="cs-CZ" smtClean="0"/>
              <a:t>09/12/22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754BDB5-6540-C34B-8087-39B427E48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DS1 - Projekt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574110D-4796-BA41-9260-93FD77ED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8</a:t>
            </a:fld>
            <a:endParaRPr lang="cs-CZ"/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60221651-772C-BE64-8F14-157F8BA1D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797" y="2076223"/>
            <a:ext cx="6282549" cy="4052015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Tabulka </a:t>
            </a:r>
            <a:r>
              <a:rPr lang="cs-CZ" sz="1800" b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registration_and_results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Množina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Id_registration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→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payed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id_driver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id_vehicle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id_event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start_place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finish_place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Minimalizace množiny FZ: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Uvedenou množinu nelze dále minimalizovat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Uzávěry: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Id_registration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}+ = 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Id_registration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payed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id_driver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id_vehicle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id_event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start_place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finish_place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Klíče: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r>
              <a:rPr lang="cs-CZ" sz="1800" baseline="-25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 {</a:t>
            </a:r>
            <a:r>
              <a:rPr lang="cs-CZ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id_registration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}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Nominální forma: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cs-CZ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BNCF</a:t>
            </a:r>
            <a:r>
              <a:rPr lang="cs-CZ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– pro každou FZ platí, že její levá strana je klíč nebo jeho nadmnožina</a:t>
            </a:r>
            <a:endParaRPr lang="cs-CZ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854683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50 FEI CZ verze" id="{EF04A054-D9BE-2C47-A6BF-DA7FEE8940DD}" vid="{4B5DB24A-BF74-A340-99A4-DB9525B334BE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50 FEI CZ verze" id="{EF04A054-D9BE-2C47-A6BF-DA7FEE8940DD}" vid="{9AD72A79-355F-1548-8388-0CDC78A9BD63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460</Template>
  <TotalTime>90</TotalTime>
  <Words>1300</Words>
  <Application>Microsoft Office PowerPoint</Application>
  <PresentationFormat>Širokoúhlá obrazovka</PresentationFormat>
  <Paragraphs>168</Paragraphs>
  <Slides>12</Slides>
  <Notes>12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Symbol</vt:lpstr>
      <vt:lpstr>Motiv Office</vt:lpstr>
      <vt:lpstr>Custom Design</vt:lpstr>
      <vt:lpstr>Prezentace aplikace PowerPoint</vt:lpstr>
      <vt:lpstr>INFORMAČNÍ SYSTÉM LIGY AUTOMOBILOVÝCH ZÁVODŮ</vt:lpstr>
      <vt:lpstr>Proč? </vt:lpstr>
      <vt:lpstr>Konceptuální model </vt:lpstr>
      <vt:lpstr>Funkční závislosti</vt:lpstr>
      <vt:lpstr>Funkční závislosti</vt:lpstr>
      <vt:lpstr>Funkční závislosti</vt:lpstr>
      <vt:lpstr>Funkční závislosti</vt:lpstr>
      <vt:lpstr>Funkční závislosti</vt:lpstr>
      <vt:lpstr>Funkční závislosti</vt:lpstr>
      <vt:lpstr>Funkční závislosti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Vít Vlašánek</dc:creator>
  <cp:lastModifiedBy>Vít Vlašánek</cp:lastModifiedBy>
  <cp:revision>2</cp:revision>
  <dcterms:created xsi:type="dcterms:W3CDTF">2022-12-09T20:54:46Z</dcterms:created>
  <dcterms:modified xsi:type="dcterms:W3CDTF">2022-12-09T22:25:24Z</dcterms:modified>
</cp:coreProperties>
</file>

<file path=docProps/thumbnail.jpeg>
</file>